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1"/>
  </p:notesMasterIdLst>
  <p:sldIdLst>
    <p:sldId id="256" r:id="rId3"/>
    <p:sldId id="269" r:id="rId4"/>
    <p:sldId id="257" r:id="rId5"/>
    <p:sldId id="258" r:id="rId6"/>
    <p:sldId id="268" r:id="rId7"/>
    <p:sldId id="267" r:id="rId8"/>
    <p:sldId id="270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/QoT7z16K5Tkqnb0yudHIhKMz1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as Gleddi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83ED8-5554-4448-BFCF-9478BC70D46D}">
  <a:tblStyle styleId="{56F83ED8-5554-4448-BFCF-9478BC70D46D}" styleName="Table_0">
    <a:wholeTbl>
      <a:tcTxStyle b="off" i="off">
        <a:font>
          <a:latin typeface="Roboto"/>
          <a:ea typeface="Roboto"/>
          <a:cs typeface="Roboto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DE7"/>
          </a:solidFill>
        </a:fill>
      </a:tcStyle>
    </a:wholeTbl>
    <a:band1H>
      <a:tcTxStyle/>
      <a:tcStyle>
        <a:tcBdr/>
        <a:fill>
          <a:solidFill>
            <a:srgbClr val="FBDA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DA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rgbClr val="FFFFFF"/>
      </a:tcTxStyle>
      <a:tcStyle>
        <a:tcBdr/>
        <a:fill>
          <a:solidFill>
            <a:srgbClr val="F68D2E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rgbClr val="FFFFFF"/>
      </a:tcTxStyle>
      <a:tcStyle>
        <a:tcBdr/>
        <a:fill>
          <a:solidFill>
            <a:srgbClr val="F68D2E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68D2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68D2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8349e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8349ef25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68349e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474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6087376" y="0"/>
            <a:ext cx="6104623" cy="68580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408629" y="2566609"/>
            <a:ext cx="5410279" cy="141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CD00"/>
              </a:buClr>
              <a:buSzPts val="5400"/>
              <a:buFont typeface="Roboto"/>
              <a:buNone/>
              <a:defRPr sz="5400" b="1" i="0" cap="none">
                <a:solidFill>
                  <a:srgbClr val="F2CD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>
            <a:spLocks noGrp="1"/>
          </p:cNvSpPr>
          <p:nvPr>
            <p:ph type="pic" idx="2"/>
          </p:nvPr>
        </p:nvSpPr>
        <p:spPr>
          <a:xfrm>
            <a:off x="6599995" y="794695"/>
            <a:ext cx="5079387" cy="5346332"/>
          </a:xfrm>
          <a:prstGeom prst="rect">
            <a:avLst/>
          </a:prstGeom>
          <a:noFill/>
          <a:ln>
            <a:noFill/>
          </a:ln>
        </p:spPr>
      </p:sp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12" y="5876636"/>
            <a:ext cx="2443706" cy="66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1">
  <p:cSld name="Chart 1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>
            <a:spLocks noGrp="1"/>
          </p:cNvSpPr>
          <p:nvPr>
            <p:ph type="chart" idx="2"/>
          </p:nvPr>
        </p:nvSpPr>
        <p:spPr>
          <a:xfrm>
            <a:off x="390591" y="1343279"/>
            <a:ext cx="11383897" cy="418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390591" y="498930"/>
            <a:ext cx="11383897" cy="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>
                <a:solidFill>
                  <a:schemeClr val="l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3"/>
          </p:nvPr>
        </p:nvSpPr>
        <p:spPr>
          <a:xfrm>
            <a:off x="390525" y="5688013"/>
            <a:ext cx="11410950" cy="37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3">
  <p:cSld name="Picture with Caption 3">
    <p:bg>
      <p:bgPr>
        <a:solidFill>
          <a:schemeClr val="dk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>
            <a:spLocks noGrp="1"/>
          </p:cNvSpPr>
          <p:nvPr>
            <p:ph type="pic" idx="2"/>
          </p:nvPr>
        </p:nvSpPr>
        <p:spPr>
          <a:xfrm>
            <a:off x="1451120" y="1608138"/>
            <a:ext cx="3557298" cy="3327638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5857875" y="1608138"/>
            <a:ext cx="5322888" cy="416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 b="1" i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ise 1">
  <p:cSld name="Promise 1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4013" y="5876636"/>
            <a:ext cx="2443706" cy="66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318654" y="2599170"/>
            <a:ext cx="1151659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CD00"/>
              </a:buClr>
              <a:buSzPts val="8900"/>
              <a:buFont typeface="Roboto"/>
              <a:buNone/>
              <a:defRPr sz="8900" b="1" i="0">
                <a:solidFill>
                  <a:srgbClr val="F2CD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mise 2">
  <p:cSld name="Promise 2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34013" y="5876636"/>
            <a:ext cx="2443706" cy="66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318654" y="2630343"/>
            <a:ext cx="91370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CD00"/>
              </a:buClr>
              <a:buSzPts val="7200"/>
              <a:buFont typeface="Roboto"/>
              <a:buNone/>
              <a:defRPr sz="7200" b="1" i="0">
                <a:solidFill>
                  <a:srgbClr val="F2CD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bg>
      <p:bgPr>
        <a:solidFill>
          <a:schemeClr val="l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0379" y="5906804"/>
            <a:ext cx="2407631" cy="65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5">
  <p:cSld name="Content 5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275D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  <a:defRPr sz="5400" b="1" i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390525" y="1965325"/>
            <a:ext cx="11410818" cy="41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Content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/>
          <p:nvPr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rgbClr val="F2C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90591" y="365125"/>
            <a:ext cx="11410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390525" y="1965325"/>
            <a:ext cx="11410818" cy="41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1">
  <p:cSld name="Picture with Caption 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/>
          <p:nvPr/>
        </p:nvSpPr>
        <p:spPr>
          <a:xfrm>
            <a:off x="-12086" y="0"/>
            <a:ext cx="611155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5"/>
          <p:cNvSpPr>
            <a:spLocks noGrp="1"/>
          </p:cNvSpPr>
          <p:nvPr>
            <p:ph type="pic" idx="2"/>
          </p:nvPr>
        </p:nvSpPr>
        <p:spPr>
          <a:xfrm>
            <a:off x="6099464" y="0"/>
            <a:ext cx="609253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90526" y="1965324"/>
            <a:ext cx="5249624" cy="41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3">
  <p:cSld name="Content 3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6096000" y="0"/>
            <a:ext cx="610462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6518563" y="513149"/>
            <a:ext cx="5239164" cy="1323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 b="1" i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6518563" y="2269259"/>
            <a:ext cx="5239164" cy="343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>
            <a:spLocks noGrp="1"/>
          </p:cNvSpPr>
          <p:nvPr>
            <p:ph type="pic" idx="3"/>
          </p:nvPr>
        </p:nvSpPr>
        <p:spPr>
          <a:xfrm>
            <a:off x="3464" y="0"/>
            <a:ext cx="609253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4">
  <p:cSld name="Content 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90525" y="1965325"/>
            <a:ext cx="11410818" cy="419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51487" y="556576"/>
            <a:ext cx="11449855" cy="76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5400" b="1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2">
  <p:cSld name="Picture with Caption 2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/>
          <p:nvPr/>
        </p:nvSpPr>
        <p:spPr>
          <a:xfrm>
            <a:off x="6096000" y="0"/>
            <a:ext cx="6104623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1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7095960" y="1579417"/>
            <a:ext cx="4178176" cy="387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and Content">
  <p:cSld name="Big Number and Content">
    <p:bg>
      <p:bgPr>
        <a:solidFill>
          <a:schemeClr val="dk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0" y="0"/>
            <a:ext cx="6099464" cy="6858000"/>
          </a:xfrm>
          <a:prstGeom prst="rect">
            <a:avLst/>
          </a:prstGeom>
          <a:solidFill>
            <a:srgbClr val="6CC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55357" y="1565125"/>
            <a:ext cx="5415507" cy="452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7095960" y="1579417"/>
            <a:ext cx="4178176" cy="387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3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6">
  <p:cSld name="Content 6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935337" y="2340855"/>
            <a:ext cx="10866071" cy="338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935338" y="1074258"/>
            <a:ext cx="10866070" cy="70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1" i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7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390591" y="365125"/>
            <a:ext cx="11410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390591" y="1825625"/>
            <a:ext cx="11413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390591" y="365125"/>
            <a:ext cx="11410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  <a:defRPr sz="4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390591" y="1825625"/>
            <a:ext cx="114134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39059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39235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6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plan.educ.ualberta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>
            <a:spLocks noGrp="1"/>
          </p:cNvSpPr>
          <p:nvPr>
            <p:ph type="title"/>
          </p:nvPr>
        </p:nvSpPr>
        <p:spPr>
          <a:xfrm>
            <a:off x="408629" y="2566609"/>
            <a:ext cx="5410279" cy="1412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2CD00"/>
              </a:buClr>
              <a:buSzPts val="4000"/>
              <a:buFont typeface="Roboto"/>
              <a:buNone/>
            </a:pPr>
            <a:r>
              <a:rPr lang="en-US" sz="4000" dirty="0"/>
              <a:t>Looking Back, Moving Forward: Faculty Restructuring Discussion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869B-8FE8-2DB6-EB1B-1451C080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599" y="513565"/>
            <a:ext cx="11449855" cy="760977"/>
          </a:xfrm>
        </p:spPr>
        <p:txBody>
          <a:bodyPr/>
          <a:lstStyle/>
          <a:p>
            <a:r>
              <a:rPr lang="en-CA" sz="4400" b="1" i="0" u="none" strike="noStrike" dirty="0">
                <a:solidFill>
                  <a:srgbClr val="F1CC00"/>
                </a:solidFill>
                <a:effectLst/>
                <a:latin typeface="Roboto" panose="02000000000000000000" pitchFamily="2" charset="0"/>
              </a:rPr>
              <a:t>Our Vision </a:t>
            </a:r>
            <a:endParaRPr lang="en-US" sz="4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15C717-DA8B-27D1-E0D0-ACF92AA8E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i="0" u="none" strike="noStrike" dirty="0">
                <a:solidFill>
                  <a:srgbClr val="275D38"/>
                </a:solidFill>
                <a:effectLst/>
                <a:latin typeface="Roboto" panose="02000000000000000000" pitchFamily="2" charset="0"/>
              </a:rPr>
              <a:t>“Our vision is to be a flourishing, diverse, and sustainable Faculty of Education that excels, innovates and transforms society through high quality, meaningful teaching, research and service”</a:t>
            </a:r>
            <a:endParaRPr lang="en-CA" b="0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CA" b="0" dirty="0">
                <a:effectLst/>
              </a:rPr>
            </a:br>
            <a:r>
              <a:rPr lang="en-CA" sz="6000" b="1" i="1" u="none" strike="noStrike" dirty="0" err="1">
                <a:solidFill>
                  <a:srgbClr val="F2CD00"/>
                </a:solidFill>
                <a:effectLst/>
                <a:latin typeface="Calibri" panose="020F0502020204030204" pitchFamily="34" charset="0"/>
              </a:rPr>
              <a:t>Mâmawohkamâtowin</a:t>
            </a:r>
            <a:endParaRPr lang="en-CA" sz="6000" b="1" dirty="0">
              <a:effectLst/>
            </a:endParaRPr>
          </a:p>
          <a:p>
            <a:pPr marL="11430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CA" b="0" dirty="0">
                <a:effectLst/>
              </a:rPr>
            </a:br>
            <a:r>
              <a:rPr lang="en-CA" b="1" i="0" u="none" strike="noStrike" dirty="0">
                <a:solidFill>
                  <a:srgbClr val="275D37"/>
                </a:solidFill>
                <a:effectLst/>
                <a:latin typeface="Roboto" panose="02000000000000000000" pitchFamily="2" charset="0"/>
              </a:rPr>
              <a:t>Living into the spirit of </a:t>
            </a:r>
            <a:r>
              <a:rPr lang="en-CA" b="1" i="0" u="none" strike="noStrike" dirty="0" err="1">
                <a:solidFill>
                  <a:srgbClr val="275D37"/>
                </a:solidFill>
                <a:effectLst/>
                <a:latin typeface="Calibri" panose="020F0502020204030204" pitchFamily="34" charset="0"/>
              </a:rPr>
              <a:t>mâmawohkamâtowin</a:t>
            </a:r>
            <a:r>
              <a:rPr lang="en-CA" b="1" i="0" u="none" strike="noStrike" dirty="0">
                <a:solidFill>
                  <a:srgbClr val="275D37"/>
                </a:solidFill>
                <a:effectLst/>
                <a:latin typeface="Calibri" panose="020F0502020204030204" pitchFamily="34" charset="0"/>
              </a:rPr>
              <a:t> as a Faculty will shape our belonging, collaborating, flourishing, and transforming well into the future. </a:t>
            </a:r>
            <a:endParaRPr lang="en-CA" b="0" dirty="0">
              <a:effectLst/>
            </a:endParaRPr>
          </a:p>
          <a:p>
            <a:pPr marL="114300" indent="0">
              <a:buNone/>
            </a:pP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B7770-D610-AD60-637D-5D6AA14093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>
            <a:spLocks noGrp="1"/>
          </p:cNvSpPr>
          <p:nvPr>
            <p:ph type="title"/>
          </p:nvPr>
        </p:nvSpPr>
        <p:spPr>
          <a:xfrm>
            <a:off x="411180" y="556576"/>
            <a:ext cx="11449855" cy="76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oboto"/>
              <a:buNone/>
            </a:pPr>
            <a:r>
              <a:rPr lang="en-US" sz="4000" dirty="0"/>
              <a:t>Guiding Principles </a:t>
            </a:r>
            <a:endParaRPr dirty="0"/>
          </a:p>
        </p:txBody>
      </p:sp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390525" y="1965325"/>
            <a:ext cx="11410800" cy="4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Attention to the core values as articulated in </a:t>
            </a:r>
            <a:r>
              <a:rPr lang="en-CA" sz="2000" b="0" i="1" u="sng" dirty="0">
                <a:solidFill>
                  <a:srgbClr val="2B292A"/>
                </a:solidFill>
                <a:effectLst/>
                <a:latin typeface="Roboto" panose="02000000000000000000" pitchFamily="2" charset="0"/>
                <a:hlinkClick r:id="rId3"/>
              </a:rPr>
              <a:t>Education for the Public Good</a:t>
            </a:r>
            <a:endParaRPr lang="en-CA" sz="2000" b="0" i="0" dirty="0">
              <a:solidFill>
                <a:srgbClr val="2B292A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Focus on students and the student experience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An inclusive, supportive and transparent process of implementation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Considerations of equity, diversity and inclusivity as core to the process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Upholding a rich and respectful working and learning environment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Innovation, collaboration and creativity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Advancing excellence and integrity of academic programs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b="0" i="0" dirty="0">
                <a:solidFill>
                  <a:srgbClr val="2B292A"/>
                </a:solidFill>
                <a:effectLst/>
                <a:latin typeface="Roboto" panose="02000000000000000000" pitchFamily="2" charset="0"/>
              </a:rPr>
              <a:t>Health and well-being of all members of our community </a:t>
            </a:r>
          </a:p>
          <a:p>
            <a:pPr marL="0" lvl="0" indent="457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05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8349ef25c_0_0"/>
          <p:cNvSpPr txBox="1">
            <a:spLocks noGrp="1"/>
          </p:cNvSpPr>
          <p:nvPr>
            <p:ph type="title"/>
          </p:nvPr>
        </p:nvSpPr>
        <p:spPr>
          <a:xfrm>
            <a:off x="351487" y="556576"/>
            <a:ext cx="11449800" cy="76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ENGAGEMENT </a:t>
            </a:r>
            <a:endParaRPr sz="3600" dirty="0"/>
          </a:p>
        </p:txBody>
      </p:sp>
      <p:sp>
        <p:nvSpPr>
          <p:cNvPr id="141" name="Google Shape;141;g168349ef25c_0_0"/>
          <p:cNvSpPr txBox="1">
            <a:spLocks noGrp="1"/>
          </p:cNvSpPr>
          <p:nvPr>
            <p:ph type="body" idx="1"/>
          </p:nvPr>
        </p:nvSpPr>
        <p:spPr>
          <a:xfrm>
            <a:off x="390525" y="1965324"/>
            <a:ext cx="11410800" cy="43910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All present are expected to practice fairness, courteous and respectful communication at all times.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Everyone has a voice. It’s important to speak up.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Participants should speak to the issue, not to or of persons.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There are no bad questions or stupid ideas.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Attack problems, not people.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Mutual respect will promote creative thinking.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It’s okay to disagree.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Off-topic comments will be “parked.”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The weeds should be avoided.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Each participant should limit their comments to no longer than 3 minutes each time they speak.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To speak a second time on a matter, a participant must wait until those who wish to speak on it for the first time have done so. </a:t>
            </a:r>
          </a:p>
          <a:p>
            <a:pPr marL="342900">
              <a:lnSpc>
                <a:spcPct val="100000"/>
              </a:lnSpc>
              <a:spcBef>
                <a:spcPts val="0"/>
              </a:spcBef>
              <a:buSzPts val="1100"/>
            </a:pPr>
            <a:r>
              <a:rPr lang="en-CA" sz="2000" dirty="0"/>
              <a:t>Have fun and be creative!</a:t>
            </a:r>
            <a:endParaRPr sz="2000" b="1" dirty="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42" name="Google Shape;142;g168349ef25c_0_0"/>
          <p:cNvSpPr txBox="1">
            <a:spLocks noGrp="1"/>
          </p:cNvSpPr>
          <p:nvPr>
            <p:ph type="sldNum" idx="12"/>
          </p:nvPr>
        </p:nvSpPr>
        <p:spPr>
          <a:xfrm>
            <a:off x="8828009" y="6356350"/>
            <a:ext cx="297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F5122F-3C01-7577-26CF-230B7C16628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4920" y="1230330"/>
            <a:ext cx="10866070" cy="4397339"/>
          </a:xfrm>
        </p:spPr>
        <p:txBody>
          <a:bodyPr/>
          <a:lstStyle/>
          <a:p>
            <a:pPr algn="ctr"/>
            <a:r>
              <a:rPr lang="en-US" dirty="0"/>
              <a:t>Restructuring Overview: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Milestones &amp; Challenges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January 2022-June 2023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FF563-C406-1258-D555-73459D5F4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7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821D-754D-C702-28E0-95EB850E4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Consideration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03401-6690-D176-6856-565F7A0DB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activities/initiatives have you been involved in that have contributed to your sense of community / belonging during this time of transition in the Faculty?</a:t>
            </a:r>
          </a:p>
          <a:p>
            <a:pPr marL="114300" indent="0">
              <a:buNone/>
            </a:pPr>
            <a:endParaRPr lang="en-CA" dirty="0"/>
          </a:p>
          <a:p>
            <a:r>
              <a:rPr lang="en-CA" dirty="0"/>
              <a:t>What gaps or areas for improvement have you noticed during this time of transition in the Faculty?</a:t>
            </a:r>
          </a:p>
          <a:p>
            <a:pPr marL="114300" indent="0">
              <a:buNone/>
            </a:pPr>
            <a:endParaRPr lang="en-CA" dirty="0"/>
          </a:p>
          <a:p>
            <a:r>
              <a:rPr lang="en-CA" dirty="0"/>
              <a:t>What are some key priorities for strengthening the work of the Faculty in our new structure? </a:t>
            </a:r>
            <a:br>
              <a:rPr lang="en-CA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6E1A1-D63B-41B6-8AEE-68DAAD44E6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6B65-67CE-2B69-9428-78034BBF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Next Steps 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783F7-4632-52E8-6FE9-85F794C07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Action plan for the coming year</a:t>
            </a:r>
          </a:p>
          <a:p>
            <a:pPr marL="114300" indent="0">
              <a:buNone/>
            </a:pP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indent="0">
              <a:buNone/>
            </a:pP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Determining the role &amp; function of working groups and steering committee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E9A07-4944-4605-CBA1-2149B1446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4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978E-7A5B-DA94-B579-5E5BCFDA98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20602" y="1929991"/>
            <a:ext cx="6383338" cy="243681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Leading with Purpose </a:t>
            </a:r>
          </a:p>
        </p:txBody>
      </p:sp>
    </p:spTree>
    <p:extLst>
      <p:ext uri="{BB962C8B-B14F-4D97-AF65-F5344CB8AC3E}">
        <p14:creationId xmlns:p14="http://schemas.microsoft.com/office/powerpoint/2010/main" val="308015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A Palette">
      <a:dk1>
        <a:srgbClr val="000000"/>
      </a:dk1>
      <a:lt1>
        <a:srgbClr val="FFFFFF"/>
      </a:lt1>
      <a:dk2>
        <a:srgbClr val="275D37"/>
      </a:dk2>
      <a:lt2>
        <a:srgbClr val="F1CC00"/>
      </a:lt2>
      <a:accent1>
        <a:srgbClr val="F68D2E"/>
      </a:accent1>
      <a:accent2>
        <a:srgbClr val="E56954"/>
      </a:accent2>
      <a:accent3>
        <a:srgbClr val="C86BA8"/>
      </a:accent3>
      <a:accent4>
        <a:srgbClr val="007933"/>
      </a:accent4>
      <a:accent5>
        <a:srgbClr val="6CC249"/>
      </a:accent5>
      <a:accent6>
        <a:srgbClr val="6BBBAE"/>
      </a:accent6>
      <a:hlink>
        <a:srgbClr val="7BA3DB"/>
      </a:hlink>
      <a:folHlink>
        <a:srgbClr val="FFB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A Palette">
      <a:dk1>
        <a:srgbClr val="000000"/>
      </a:dk1>
      <a:lt1>
        <a:srgbClr val="FFFFFF"/>
      </a:lt1>
      <a:dk2>
        <a:srgbClr val="275D37"/>
      </a:dk2>
      <a:lt2>
        <a:srgbClr val="F1CC00"/>
      </a:lt2>
      <a:accent1>
        <a:srgbClr val="F68D2E"/>
      </a:accent1>
      <a:accent2>
        <a:srgbClr val="E56954"/>
      </a:accent2>
      <a:accent3>
        <a:srgbClr val="C86BA8"/>
      </a:accent3>
      <a:accent4>
        <a:srgbClr val="007933"/>
      </a:accent4>
      <a:accent5>
        <a:srgbClr val="6CC249"/>
      </a:accent5>
      <a:accent6>
        <a:srgbClr val="6BBBAE"/>
      </a:accent6>
      <a:hlink>
        <a:srgbClr val="7BA3DB"/>
      </a:hlink>
      <a:folHlink>
        <a:srgbClr val="FFB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387</Words>
  <Application>Microsoft Macintosh PowerPoint</Application>
  <PresentationFormat>Widescreen</PresentationFormat>
  <Paragraphs>53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Roboto</vt:lpstr>
      <vt:lpstr>Office Theme</vt:lpstr>
      <vt:lpstr>Office Theme</vt:lpstr>
      <vt:lpstr>Looking Back, Moving Forward: Faculty Restructuring Discussion </vt:lpstr>
      <vt:lpstr>Our Vision </vt:lpstr>
      <vt:lpstr>Guiding Principles </vt:lpstr>
      <vt:lpstr>ENGAGEMENT </vt:lpstr>
      <vt:lpstr>PowerPoint Presentation</vt:lpstr>
      <vt:lpstr>Questions for Consideration </vt:lpstr>
      <vt:lpstr>Next Steps  </vt:lpstr>
      <vt:lpstr>Leading with Purpose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RESTRUCTURING LAUNCH EVENT: Shaping our Future </dc:title>
  <dc:creator>Microsoft Office User</dc:creator>
  <cp:lastModifiedBy>Microsoft Office User</cp:lastModifiedBy>
  <cp:revision>7</cp:revision>
  <dcterms:created xsi:type="dcterms:W3CDTF">2022-03-16T21:52:17Z</dcterms:created>
  <dcterms:modified xsi:type="dcterms:W3CDTF">2023-06-08T17:25:09Z</dcterms:modified>
</cp:coreProperties>
</file>